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260" r:id="rId2"/>
    <p:sldId id="266" r:id="rId3"/>
    <p:sldId id="257" r:id="rId4"/>
    <p:sldId id="298" r:id="rId5"/>
    <p:sldId id="271" r:id="rId6"/>
    <p:sldId id="273" r:id="rId7"/>
    <p:sldId id="256" r:id="rId8"/>
    <p:sldId id="258" r:id="rId9"/>
    <p:sldId id="268" r:id="rId10"/>
    <p:sldId id="279" r:id="rId11"/>
    <p:sldId id="300" r:id="rId12"/>
    <p:sldId id="284" r:id="rId13"/>
    <p:sldId id="272" r:id="rId14"/>
    <p:sldId id="301" r:id="rId15"/>
    <p:sldId id="286" r:id="rId16"/>
    <p:sldId id="287" r:id="rId17"/>
    <p:sldId id="288" r:id="rId18"/>
    <p:sldId id="289" r:id="rId19"/>
    <p:sldId id="291" r:id="rId20"/>
    <p:sldId id="293" r:id="rId21"/>
    <p:sldId id="294" r:id="rId22"/>
    <p:sldId id="263" r:id="rId23"/>
    <p:sldId id="297" r:id="rId24"/>
  </p:sldIdLst>
  <p:sldSz cx="12192000" cy="6858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9E9F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7206E2-83C7-4113-9865-1DF4D06C237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C56EC87-955E-424F-85D6-6299BE91DAB3}">
      <dgm:prSet phldrT="[Text]"/>
      <dgm:spPr>
        <a:noFill/>
        <a:ln w="25400">
          <a:solidFill>
            <a:schemeClr val="accent1"/>
          </a:solidFill>
        </a:ln>
      </dgm:spPr>
      <dgm:t>
        <a:bodyPr/>
        <a:lstStyle/>
        <a:p>
          <a:r>
            <a:rPr lang="hr-HR"/>
            <a:t> </a:t>
          </a:r>
        </a:p>
      </dgm:t>
    </dgm:pt>
    <dgm:pt modelId="{97504C60-4500-465F-A269-D59A59D5CCDB}" type="parTrans" cxnId="{85E83391-8729-48EB-A447-181ACFDD5FF9}">
      <dgm:prSet/>
      <dgm:spPr/>
      <dgm:t>
        <a:bodyPr/>
        <a:lstStyle/>
        <a:p>
          <a:endParaRPr lang="hr-HR"/>
        </a:p>
      </dgm:t>
    </dgm:pt>
    <dgm:pt modelId="{3D334B0E-4D63-4C9A-A3D0-1BC6C1C38033}" type="sibTrans" cxnId="{85E83391-8729-48EB-A447-181ACFDD5FF9}">
      <dgm:prSet/>
      <dgm:spPr/>
      <dgm:t>
        <a:bodyPr/>
        <a:lstStyle/>
        <a:p>
          <a:endParaRPr lang="hr-HR"/>
        </a:p>
      </dgm:t>
    </dgm:pt>
    <dgm:pt modelId="{8BB0B70C-CC2F-491D-8132-B5B0B26E6B74}">
      <dgm:prSet phldrT="[Text]"/>
      <dgm:spPr>
        <a:noFill/>
        <a:ln w="25400">
          <a:solidFill>
            <a:schemeClr val="accent1"/>
          </a:solidFill>
        </a:ln>
      </dgm:spPr>
      <dgm:t>
        <a:bodyPr/>
        <a:lstStyle/>
        <a:p>
          <a:r>
            <a:rPr lang="hr-HR"/>
            <a:t> </a:t>
          </a:r>
        </a:p>
      </dgm:t>
    </dgm:pt>
    <dgm:pt modelId="{E9E84001-9E4D-4F3B-B04E-C8AB2363373E}" type="parTrans" cxnId="{C6DF3FE8-B844-4FC0-843B-7C51B9A5B5A0}">
      <dgm:prSet/>
      <dgm:spPr/>
      <dgm:t>
        <a:bodyPr/>
        <a:lstStyle/>
        <a:p>
          <a:endParaRPr lang="hr-HR"/>
        </a:p>
      </dgm:t>
    </dgm:pt>
    <dgm:pt modelId="{8F345E57-01DA-44FD-8C5A-4FCF47D1D336}" type="sibTrans" cxnId="{C6DF3FE8-B844-4FC0-843B-7C51B9A5B5A0}">
      <dgm:prSet/>
      <dgm:spPr/>
      <dgm:t>
        <a:bodyPr/>
        <a:lstStyle/>
        <a:p>
          <a:endParaRPr lang="hr-HR"/>
        </a:p>
      </dgm:t>
    </dgm:pt>
    <dgm:pt modelId="{CB14A06A-72A4-4C01-B56C-D371EABF65E7}" type="pres">
      <dgm:prSet presAssocID="{577206E2-83C7-4113-9865-1DF4D06C2371}" presName="compositeShape" presStyleCnt="0">
        <dgm:presLayoutVars>
          <dgm:chMax val="7"/>
          <dgm:dir/>
          <dgm:resizeHandles val="exact"/>
        </dgm:presLayoutVars>
      </dgm:prSet>
      <dgm:spPr/>
    </dgm:pt>
    <dgm:pt modelId="{7FB2F40E-E185-4BA8-934D-9B80E5A82314}" type="pres">
      <dgm:prSet presAssocID="{4C56EC87-955E-424F-85D6-6299BE91DAB3}" presName="circ1" presStyleLbl="vennNode1" presStyleIdx="0" presStyleCnt="2" custScaleX="112712" custScaleY="105105"/>
      <dgm:spPr/>
      <dgm:t>
        <a:bodyPr/>
        <a:lstStyle/>
        <a:p>
          <a:endParaRPr lang="hr-HR"/>
        </a:p>
      </dgm:t>
    </dgm:pt>
    <dgm:pt modelId="{21C8A5F3-EBC0-4842-A281-EBC6801DB733}" type="pres">
      <dgm:prSet presAssocID="{4C56EC87-955E-424F-85D6-6299BE91DA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90035D8-C455-4DE9-A8FA-AC7D5CE82D01}" type="pres">
      <dgm:prSet presAssocID="{8BB0B70C-CC2F-491D-8132-B5B0B26E6B74}" presName="circ2" presStyleLbl="vennNode1" presStyleIdx="1" presStyleCnt="2" custScaleX="108736" custScaleY="105105" custLinFactNeighborX="-19450" custLinFactNeighborY="961"/>
      <dgm:spPr/>
      <dgm:t>
        <a:bodyPr/>
        <a:lstStyle/>
        <a:p>
          <a:endParaRPr lang="hr-HR"/>
        </a:p>
      </dgm:t>
    </dgm:pt>
    <dgm:pt modelId="{8BABDF86-45DC-4A55-A030-FF2ED4477AFA}" type="pres">
      <dgm:prSet presAssocID="{8BB0B70C-CC2F-491D-8132-B5B0B26E6B7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C6DF3FE8-B844-4FC0-843B-7C51B9A5B5A0}" srcId="{577206E2-83C7-4113-9865-1DF4D06C2371}" destId="{8BB0B70C-CC2F-491D-8132-B5B0B26E6B74}" srcOrd="1" destOrd="0" parTransId="{E9E84001-9E4D-4F3B-B04E-C8AB2363373E}" sibTransId="{8F345E57-01DA-44FD-8C5A-4FCF47D1D336}"/>
    <dgm:cxn modelId="{5B0705B6-509C-44EA-BF4F-1C07AB62D332}" type="presOf" srcId="{4C56EC87-955E-424F-85D6-6299BE91DAB3}" destId="{7FB2F40E-E185-4BA8-934D-9B80E5A82314}" srcOrd="0" destOrd="0" presId="urn:microsoft.com/office/officeart/2005/8/layout/venn1"/>
    <dgm:cxn modelId="{C5187944-4FBA-4417-88CC-AD585D4B5C40}" type="presOf" srcId="{577206E2-83C7-4113-9865-1DF4D06C2371}" destId="{CB14A06A-72A4-4C01-B56C-D371EABF65E7}" srcOrd="0" destOrd="0" presId="urn:microsoft.com/office/officeart/2005/8/layout/venn1"/>
    <dgm:cxn modelId="{EFEB3F3F-3B3D-45BF-86B2-7375047FA97A}" type="presOf" srcId="{8BB0B70C-CC2F-491D-8132-B5B0B26E6B74}" destId="{8BABDF86-45DC-4A55-A030-FF2ED4477AFA}" srcOrd="1" destOrd="0" presId="urn:microsoft.com/office/officeart/2005/8/layout/venn1"/>
    <dgm:cxn modelId="{6789C99D-D9D1-4F24-9FB0-BEE7267CC0CC}" type="presOf" srcId="{8BB0B70C-CC2F-491D-8132-B5B0B26E6B74}" destId="{F90035D8-C455-4DE9-A8FA-AC7D5CE82D01}" srcOrd="0" destOrd="0" presId="urn:microsoft.com/office/officeart/2005/8/layout/venn1"/>
    <dgm:cxn modelId="{489694D5-C6C0-465B-955B-EF3DC02A3A2C}" type="presOf" srcId="{4C56EC87-955E-424F-85D6-6299BE91DAB3}" destId="{21C8A5F3-EBC0-4842-A281-EBC6801DB733}" srcOrd="1" destOrd="0" presId="urn:microsoft.com/office/officeart/2005/8/layout/venn1"/>
    <dgm:cxn modelId="{85E83391-8729-48EB-A447-181ACFDD5FF9}" srcId="{577206E2-83C7-4113-9865-1DF4D06C2371}" destId="{4C56EC87-955E-424F-85D6-6299BE91DAB3}" srcOrd="0" destOrd="0" parTransId="{97504C60-4500-465F-A269-D59A59D5CCDB}" sibTransId="{3D334B0E-4D63-4C9A-A3D0-1BC6C1C38033}"/>
    <dgm:cxn modelId="{0EDF915C-6935-44DF-BA7B-F1F7E0D7501D}" type="presParOf" srcId="{CB14A06A-72A4-4C01-B56C-D371EABF65E7}" destId="{7FB2F40E-E185-4BA8-934D-9B80E5A82314}" srcOrd="0" destOrd="0" presId="urn:microsoft.com/office/officeart/2005/8/layout/venn1"/>
    <dgm:cxn modelId="{93445A5F-E5F9-459B-9A75-07CA68F4CDF0}" type="presParOf" srcId="{CB14A06A-72A4-4C01-B56C-D371EABF65E7}" destId="{21C8A5F3-EBC0-4842-A281-EBC6801DB733}" srcOrd="1" destOrd="0" presId="urn:microsoft.com/office/officeart/2005/8/layout/venn1"/>
    <dgm:cxn modelId="{EE2893A5-1F38-4A2C-AEAA-2EB1DD69F7A6}" type="presParOf" srcId="{CB14A06A-72A4-4C01-B56C-D371EABF65E7}" destId="{F90035D8-C455-4DE9-A8FA-AC7D5CE82D01}" srcOrd="2" destOrd="0" presId="urn:microsoft.com/office/officeart/2005/8/layout/venn1"/>
    <dgm:cxn modelId="{081147AE-0408-4057-AF6E-14E1313A86AF}" type="presParOf" srcId="{CB14A06A-72A4-4C01-B56C-D371EABF65E7}" destId="{8BABDF86-45DC-4A55-A030-FF2ED4477AF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B2F40E-E185-4BA8-934D-9B80E5A82314}">
      <dsp:nvSpPr>
        <dsp:cNvPr id="0" name=""/>
        <dsp:cNvSpPr/>
      </dsp:nvSpPr>
      <dsp:spPr>
        <a:xfrm>
          <a:off x="-42258" y="397006"/>
          <a:ext cx="3641579" cy="3395806"/>
        </a:xfrm>
        <a:prstGeom prst="ellipse">
          <a:avLst/>
        </a:prstGeom>
        <a:noFill/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500" kern="1200"/>
            <a:t> </a:t>
          </a:r>
        </a:p>
      </dsp:txBody>
      <dsp:txXfrm>
        <a:off x="466250" y="797445"/>
        <a:ext cx="2099649" cy="2594929"/>
      </dsp:txXfrm>
    </dsp:sp>
    <dsp:sp modelId="{F90035D8-C455-4DE9-A8FA-AC7D5CE82D01}">
      <dsp:nvSpPr>
        <dsp:cNvPr id="0" name=""/>
        <dsp:cNvSpPr/>
      </dsp:nvSpPr>
      <dsp:spPr>
        <a:xfrm>
          <a:off x="1722122" y="428055"/>
          <a:ext cx="3513119" cy="3395806"/>
        </a:xfrm>
        <a:prstGeom prst="ellipse">
          <a:avLst/>
        </a:prstGeom>
        <a:noFill/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6500" kern="1200"/>
            <a:t> </a:t>
          </a:r>
        </a:p>
      </dsp:txBody>
      <dsp:txXfrm>
        <a:off x="2719089" y="828493"/>
        <a:ext cx="2025582" cy="2594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16.8.2021.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0A72744-9A63-4D5B-AB27-E697712E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0B9A202-EAC0-4BFD-9732-DC1D2F468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BE792B2A-888F-4BC9-A9C0-169F7853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E4A9-633B-4A44-BFA5-18D7D25C78FB}" type="datetimeFigureOut">
              <a:rPr lang="hr-HR" smtClean="0"/>
              <a:pPr/>
              <a:t>16.8.2021.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1C8AF8B-08E1-419A-B9A1-305A6F8F1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ACCF90C-61B3-4A04-B72E-1A8DDEA71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CAB57-ADE9-4A30-BAC3-91EF5EC19FF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2085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-sfera.hr/dodatni-digitalni-sadrzaji/5da418cd-ad0b-4dce-ae32-e156b0b030f7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e-sfera.hr/dodatni-digitalni-sadrzaji/5da418cd-ad0b-4dce-ae32-e156b0b030f7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learningapps.org/watch?v=p5x0nj9an19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e-sfera.hr/dodatni-digitalni-sadrzaji/5da418cd-ad0b-4dce-ae32-e156b0b030f7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e-sfera.hr/dodatni-digitalni-sadrzaji/5da418cd-ad0b-4dce-ae32-e156b0b030f7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e-sfera.hr/dodatni-digitalni-sadrzaji/5da418cd-ad0b-4dce-ae32-e156b0b030f7/" TargetMode="Externa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learningapps.org/watch?v=puxxx61g520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s://learningapps.org/watch?v=p5yndmhtc19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hyperlink" Target="https://www.e-sfera.hr/dodatni-digitalni-sadrzaji/5da418cd-ad0b-4dce-ae32-e156b0b030f7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anaat1pa2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-sfera.hr/dodatni-digitalni-sadrzaji/5da418cd-ad0b-4dce-ae32-e156b0b030f7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2882199-8914-4896-9D0B-FE7556C16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6525"/>
            <a:ext cx="10515600" cy="503105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endParaRPr lang="hr-HR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endParaRPr lang="hr-HR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endParaRPr lang="hr-HR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endParaRPr lang="hr-HR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endParaRPr lang="hr-HR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endParaRPr lang="hr-HR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endParaRPr lang="hr-HR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3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Pogledaj video </a:t>
            </a:r>
            <a:r>
              <a:rPr lang="hr-HR" sz="31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Stezanje i opuštanje srca</a:t>
            </a:r>
            <a:r>
              <a:rPr lang="hr-HR" sz="3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Video se nalazi u rubrici VIZUALNO</a:t>
            </a:r>
            <a:endParaRPr lang="hr-HR" sz="3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499A3D4-9C34-46A6-802E-38845DF0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43" y="1175657"/>
            <a:ext cx="10515600" cy="770868"/>
          </a:xfrm>
        </p:spPr>
        <p:txBody>
          <a:bodyPr/>
          <a:lstStyle/>
          <a:p>
            <a:pPr algn="ctr"/>
            <a:r>
              <a:rPr lang="hr-H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Koja je uloga srca?</a:t>
            </a:r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54EC6961-849F-436B-BBD2-9AE09F413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733" y="1946525"/>
            <a:ext cx="5483419" cy="42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318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3E8C099B-8599-445F-BD61-EAECAD437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778" y="1417320"/>
            <a:ext cx="5016306" cy="5248495"/>
          </a:xfrm>
        </p:spPr>
        <p:txBody>
          <a:bodyPr/>
          <a:lstStyle/>
          <a:p>
            <a:pPr marL="0" indent="0">
              <a:buNone/>
            </a:pPr>
            <a:r>
              <a:rPr lang="hr-HR" sz="3600" b="1" dirty="0">
                <a:latin typeface="+mj-lt"/>
              </a:rPr>
              <a:t>Kapilare </a:t>
            </a:r>
          </a:p>
          <a:p>
            <a:pPr marL="0" indent="0">
              <a:buNone/>
            </a:pPr>
            <a:endParaRPr lang="hr-HR" sz="36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hr-HR" sz="3200" dirty="0"/>
              <a:t>Najtanje krvne žile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Povezuju vene i arterije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Izmjena plinova i hranjivih tvari sa stanicama </a:t>
            </a:r>
            <a:r>
              <a:rPr lang="hr-HR" sz="3200" dirty="0" smtClean="0"/>
              <a:t>– </a:t>
            </a:r>
            <a:r>
              <a:rPr lang="hr-HR" sz="3200" dirty="0"/>
              <a:t>difuzija</a:t>
            </a:r>
          </a:p>
          <a:p>
            <a:endParaRPr lang="hr-HR" dirty="0"/>
          </a:p>
        </p:txBody>
      </p:sp>
      <p:pic>
        <p:nvPicPr>
          <p:cNvPr id="5" name="Slika 4" descr="Slika na kojoj se prikazuje beskralješnjak, hrpa&#10;&#10;Opis je automatski generiran">
            <a:extLst>
              <a:ext uri="{FF2B5EF4-FFF2-40B4-BE49-F238E27FC236}">
                <a16:creationId xmlns:a16="http://schemas.microsoft.com/office/drawing/2014/main" xmlns="" id="{7A2D9CE1-9B99-400D-8883-B9BF3AAA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6" y="1417320"/>
            <a:ext cx="6247805" cy="50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540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C088BE21-76F8-469A-8BF4-AC60C2915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491" y="1181100"/>
            <a:ext cx="7615018" cy="55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255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3B4478E-BA84-414C-91C1-7B22D584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8948" y="1419461"/>
            <a:ext cx="5431302" cy="824600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Krvotok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CF5D8D2-3DBB-4CCA-B6B4-8FFF59E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31" y="2369533"/>
            <a:ext cx="7347857" cy="421734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Zatvoren sustav kolanja krvi kroz žile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Krv vrši pritisak na krvne žile – krvni tlak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Normalan krvni tlak 120/80 mmHg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Veća vrijednost kada je srce stisnuto, a manja kada je opušteno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3F3DF7F-84D7-45BF-9B7F-440FFFBF2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389" y="1831761"/>
            <a:ext cx="3711059" cy="4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75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3B4478E-BA84-414C-91C1-7B22D584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0" y="1187963"/>
            <a:ext cx="5437996" cy="824600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Krvotok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CF5D8D2-3DBB-4CCA-B6B4-8FFF59E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050" y="1992635"/>
            <a:ext cx="3985591" cy="954108"/>
          </a:xfrm>
        </p:spPr>
        <p:txBody>
          <a:bodyPr>
            <a:normAutofit lnSpcReduction="10000"/>
          </a:bodyPr>
          <a:lstStyle/>
          <a:p>
            <a:r>
              <a:rPr lang="hr-HR" sz="3200" b="1" dirty="0">
                <a:latin typeface="+mj-lt"/>
              </a:rPr>
              <a:t>Veliki i mali krvotok</a:t>
            </a:r>
          </a:p>
          <a:p>
            <a:pPr marL="0" indent="0">
              <a:buNone/>
            </a:pPr>
            <a:r>
              <a:rPr lang="hr-HR" sz="3200" dirty="0"/>
              <a:t>   </a:t>
            </a:r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endParaRPr lang="hr-HR" sz="32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A506BCE4-B60F-4B10-9582-8488A82D9AAF}"/>
              </a:ext>
            </a:extLst>
          </p:cNvPr>
          <p:cNvSpPr txBox="1"/>
          <p:nvPr/>
        </p:nvSpPr>
        <p:spPr>
          <a:xfrm>
            <a:off x="6342779" y="4221076"/>
            <a:ext cx="1043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Istraži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F9B5DCE4-0EFA-4289-9F16-604514521783}"/>
              </a:ext>
            </a:extLst>
          </p:cNvPr>
          <p:cNvSpPr txBox="1"/>
          <p:nvPr/>
        </p:nvSpPr>
        <p:spPr>
          <a:xfrm>
            <a:off x="6342779" y="4833266"/>
            <a:ext cx="3985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00B050"/>
                </a:solidFill>
              </a:rPr>
              <a:t>Krvni tlak </a:t>
            </a:r>
          </a:p>
          <a:p>
            <a:r>
              <a:rPr lang="hr-HR" sz="2800" dirty="0">
                <a:solidFill>
                  <a:srgbClr val="00B050"/>
                </a:solidFill>
              </a:rPr>
              <a:t>RB str. 41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2679C71C-6CDB-4824-A6E4-C0C5B209A539}"/>
              </a:ext>
            </a:extLst>
          </p:cNvPr>
          <p:cNvSpPr txBox="1"/>
          <p:nvPr/>
        </p:nvSpPr>
        <p:spPr>
          <a:xfrm>
            <a:off x="6305673" y="6057781"/>
            <a:ext cx="38590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DDS   </a:t>
            </a:r>
            <a:r>
              <a:rPr lang="hr-HR" sz="2800" i="1" dirty="0">
                <a:hlinkClick r:id="rId2"/>
              </a:rPr>
              <a:t>Veliki i mali krvotok</a:t>
            </a:r>
            <a:endParaRPr lang="hr-HR" sz="2800" i="1" dirty="0"/>
          </a:p>
          <a:p>
            <a:endParaRPr lang="hr-HR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FE57443D-7CCE-48DE-90DB-BA88E3C27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1970" y="2881762"/>
            <a:ext cx="655052" cy="73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F3191BF3-50D6-46EE-97B8-31BF7E7FA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05873" y="4134927"/>
            <a:ext cx="596834" cy="57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42D4FCA8-0206-448C-AF54-A263E0C9EA5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2843" y="6021411"/>
            <a:ext cx="655099" cy="629336"/>
          </a:xfrm>
          <a:prstGeom prst="rect">
            <a:avLst/>
          </a:prstGeom>
          <a:noFill/>
        </p:spPr>
      </p:pic>
      <p:pic>
        <p:nvPicPr>
          <p:cNvPr id="14" name="Rezervirano mjesto sadržaj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D32C43BD-BF5D-4A1D-93ED-3E1A4B34B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652" y="1187963"/>
            <a:ext cx="5685300" cy="5571594"/>
          </a:xfrm>
          <a:prstGeom prst="rect">
            <a:avLst/>
          </a:prstGeom>
        </p:spPr>
      </p:pic>
      <p:sp>
        <p:nvSpPr>
          <p:cNvPr id="25" name="TekstniOkvir 24">
            <a:extLst>
              <a:ext uri="{FF2B5EF4-FFF2-40B4-BE49-F238E27FC236}">
                <a16:creationId xmlns:a16="http://schemas.microsoft.com/office/drawing/2014/main" xmlns="" id="{CE877219-1A3A-4E52-AE01-0FD5AC00D15A}"/>
              </a:ext>
            </a:extLst>
          </p:cNvPr>
          <p:cNvSpPr txBox="1"/>
          <p:nvPr/>
        </p:nvSpPr>
        <p:spPr>
          <a:xfrm>
            <a:off x="6342779" y="2979883"/>
            <a:ext cx="1619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dirty="0">
                <a:hlinkClick r:id="rId2"/>
              </a:rPr>
              <a:t>Vizualno</a:t>
            </a:r>
            <a:r>
              <a:rPr lang="hr-HR" sz="2400" dirty="0"/>
              <a:t> </a:t>
            </a:r>
            <a:r>
              <a:rPr lang="hr-HR" sz="2400" dirty="0">
                <a:solidFill>
                  <a:srgbClr val="0070C0"/>
                </a:solidFill>
              </a:rPr>
              <a:t>+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xmlns="" val="116195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:a16="http://schemas.microsoft.com/office/drawing/2014/main" xmlns="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>
              <a:hlinkClick r:id="rId2"/>
            </a:endParaRPr>
          </a:p>
          <a:p>
            <a:pPr marL="0" indent="0">
              <a:buNone/>
            </a:pPr>
            <a:r>
              <a:rPr lang="hr-HR" dirty="0" smtClean="0">
                <a:hlinkClick r:id="rId2"/>
              </a:rPr>
              <a:t>Provjeri </a:t>
            </a:r>
            <a:r>
              <a:rPr lang="hr-HR" dirty="0">
                <a:hlinkClick r:id="rId2"/>
              </a:rPr>
              <a:t>znanje</a:t>
            </a:r>
            <a:r>
              <a:rPr lang="hr-HR" u="sng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dirty="0">
                <a:hlinkClick r:id="rId2"/>
              </a:rPr>
              <a:t>Vene i arterije</a:t>
            </a: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0A6AE95B-8F95-4AA8-B492-8549FC29E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627" y="2297078"/>
            <a:ext cx="1997017" cy="19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503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711BFCB2-FB01-4822-8EB7-40672E8FD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1153202"/>
            <a:ext cx="12192000" cy="631344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1403F21-5118-41A5-9B11-D9812BA61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11493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Ništa</a:t>
            </a:r>
            <a:r>
              <a:rPr lang="en-US" sz="4400" b="1" dirty="0">
                <a:solidFill>
                  <a:schemeClr val="bg1"/>
                </a:solidFill>
              </a:rPr>
              <a:t> bez </a:t>
            </a:r>
            <a:r>
              <a:rPr lang="en-US" sz="4400" b="1" dirty="0" err="1">
                <a:solidFill>
                  <a:schemeClr val="bg1"/>
                </a:solidFill>
              </a:rPr>
              <a:t>krvi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194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A3C8A58-5F8F-4EEC-9CF7-851D9796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649" y="1477095"/>
            <a:ext cx="6586491" cy="308341"/>
          </a:xfrm>
        </p:spPr>
        <p:txBody>
          <a:bodyPr anchor="b">
            <a:normAutofit fontScale="90000"/>
          </a:bodyPr>
          <a:lstStyle/>
          <a:p>
            <a:r>
              <a:rPr lang="hr-HR" dirty="0"/>
              <a:t>KRV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9549A04-0ECB-4B13-9602-4EFE68D3D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6649" y="1903827"/>
            <a:ext cx="6722986" cy="47090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Odrastao čovjek – </a:t>
            </a:r>
            <a:r>
              <a:rPr lang="hr-HR" dirty="0" smtClean="0"/>
              <a:t>4 – </a:t>
            </a:r>
            <a:r>
              <a:rPr lang="hr-HR" dirty="0" smtClean="0"/>
              <a:t>6 </a:t>
            </a:r>
            <a:r>
              <a:rPr lang="hr-HR" dirty="0"/>
              <a:t>l krvi</a:t>
            </a:r>
          </a:p>
          <a:p>
            <a:pPr>
              <a:lnSpc>
                <a:spcPct val="150000"/>
              </a:lnSpc>
            </a:pPr>
            <a:r>
              <a:rPr lang="hr-HR" dirty="0"/>
              <a:t>Krv se sastoji od:</a:t>
            </a:r>
          </a:p>
          <a:p>
            <a:pPr>
              <a:lnSpc>
                <a:spcPct val="150000"/>
              </a:lnSpc>
              <a:buNone/>
            </a:pPr>
            <a:r>
              <a:rPr lang="hr-HR" dirty="0" smtClean="0"/>
              <a:t>a) k</a:t>
            </a:r>
            <a:r>
              <a:rPr lang="hr-HR" dirty="0" smtClean="0"/>
              <a:t>rvne </a:t>
            </a:r>
            <a:r>
              <a:rPr lang="hr-HR" dirty="0"/>
              <a:t>plazme (voda s otopljenim mineralnim tvarima, bjelančevinama…)</a:t>
            </a:r>
          </a:p>
          <a:p>
            <a:pPr>
              <a:lnSpc>
                <a:spcPct val="150000"/>
              </a:lnSpc>
              <a:buNone/>
            </a:pPr>
            <a:r>
              <a:rPr lang="hr-HR" dirty="0" smtClean="0"/>
              <a:t>b) krvnih </a:t>
            </a:r>
            <a:r>
              <a:rPr lang="hr-HR" dirty="0"/>
              <a:t>stanica (crvene, bijele, pločice) – nastaju u koštanoj srži iz matičnih stanica</a:t>
            </a:r>
          </a:p>
          <a:p>
            <a:endParaRPr lang="hr-HR" sz="2000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09D505C-CE0F-4564-B556-D149EF4E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07" y="1266825"/>
            <a:ext cx="3860548" cy="49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48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9A3D8E3-F344-4875-9E2A-80C00F623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258" y="4585904"/>
            <a:ext cx="2045677" cy="10701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r>
              <a:rPr lang="hr-HR" sz="9600" dirty="0">
                <a:hlinkClick r:id="rId2"/>
              </a:rPr>
              <a:t>Zanimljivosti</a:t>
            </a:r>
            <a:endParaRPr lang="hr-HR" sz="9600" dirty="0"/>
          </a:p>
          <a:p>
            <a:pPr marL="0" indent="0">
              <a:buNone/>
            </a:pPr>
            <a:r>
              <a:rPr lang="hr-HR" dirty="0"/>
              <a:t/>
            </a:r>
            <a:br>
              <a:rPr lang="hr-HR" dirty="0"/>
            </a:br>
            <a:endParaRPr lang="hr-HR" dirty="0"/>
          </a:p>
          <a:p>
            <a:pPr marL="0" indent="0">
              <a:buNone/>
            </a:pPr>
            <a:endParaRPr lang="hr-HR" dirty="0">
              <a:hlinkClick r:id="rId2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1777034-BC0C-447A-8565-3213C33DE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6876" y="1936587"/>
            <a:ext cx="5850779" cy="468062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9FD92A57-DC6C-4386-A768-77896AAC5B09}"/>
              </a:ext>
            </a:extLst>
          </p:cNvPr>
          <p:cNvSpPr txBox="1"/>
          <p:nvPr/>
        </p:nvSpPr>
        <p:spPr>
          <a:xfrm>
            <a:off x="3369979" y="1290256"/>
            <a:ext cx="4614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/>
              <a:t>Stvaranje krvnih stanica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EFBE20DC-C989-4D92-9083-5797C39A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8258" y="4891650"/>
            <a:ext cx="683856" cy="7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43201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67151E3-932C-43A7-BF21-6CFFF79A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135" y="1320807"/>
            <a:ext cx="4282704" cy="1286160"/>
          </a:xfrm>
        </p:spPr>
        <p:txBody>
          <a:bodyPr anchor="b">
            <a:normAutofit fontScale="90000"/>
          </a:bodyPr>
          <a:lstStyle/>
          <a:p>
            <a:r>
              <a:rPr lang="hr-HR" sz="3700" b="1" dirty="0"/>
              <a:t>ERITROCITI</a:t>
            </a:r>
            <a:r>
              <a:rPr lang="hr-HR" sz="3700" dirty="0"/>
              <a:t> </a:t>
            </a:r>
            <a:br>
              <a:rPr lang="hr-HR" sz="3700" dirty="0"/>
            </a:br>
            <a:r>
              <a:rPr lang="hr-HR" sz="3700" dirty="0"/>
              <a:t>crvene krvne stanice</a:t>
            </a:r>
            <a:br>
              <a:rPr lang="hr-HR" sz="3700" dirty="0"/>
            </a:br>
            <a:endParaRPr lang="hr-HR" sz="37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18148" y="2479150"/>
            <a:ext cx="6079585" cy="441959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hr-HR" dirty="0"/>
              <a:t>Hemoglobin – sadrži željezo </a:t>
            </a:r>
          </a:p>
          <a:p>
            <a:pPr lvl="0">
              <a:lnSpc>
                <a:spcPct val="150000"/>
              </a:lnSpc>
            </a:pPr>
            <a:r>
              <a:rPr lang="hr-HR" dirty="0" smtClean="0"/>
              <a:t>Prenose </a:t>
            </a:r>
            <a:r>
              <a:rPr lang="hr-HR" dirty="0"/>
              <a:t>kisik i ugljikov dioksid</a:t>
            </a:r>
          </a:p>
          <a:p>
            <a:pPr lvl="0">
              <a:lnSpc>
                <a:spcPct val="150000"/>
              </a:lnSpc>
            </a:pPr>
            <a:r>
              <a:rPr lang="hr-HR" dirty="0"/>
              <a:t>Stvaraju se u koštanoj srži, slezeni, jetri, (plosnate kosti cijeli život, cjevaste do puberteta)</a:t>
            </a:r>
          </a:p>
          <a:p>
            <a:endParaRPr lang="en-US" sz="2000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91906AD5-D03F-4A7F-BD37-D2162034C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38" y="1332505"/>
            <a:ext cx="5443828" cy="47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684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6E189F1-15CB-4738-B3EA-F10663A5A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587" y="1375868"/>
            <a:ext cx="5609666" cy="816405"/>
          </a:xfrm>
        </p:spPr>
        <p:txBody>
          <a:bodyPr>
            <a:normAutofit fontScale="90000"/>
          </a:bodyPr>
          <a:lstStyle/>
          <a:p>
            <a:r>
              <a:rPr lang="hr-HR" sz="3700" b="1" dirty="0"/>
              <a:t>LEUKOCITI</a:t>
            </a:r>
            <a:br>
              <a:rPr lang="hr-HR" sz="3700" b="1" dirty="0"/>
            </a:br>
            <a:r>
              <a:rPr lang="hr-HR" sz="3700" dirty="0"/>
              <a:t>bijele krvne stanice</a:t>
            </a:r>
            <a:br>
              <a:rPr lang="hr-HR" sz="3700" dirty="0"/>
            </a:br>
            <a:endParaRPr lang="hr-HR" sz="37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301591" y="2967727"/>
            <a:ext cx="5609665" cy="3918407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hr-HR" dirty="0"/>
              <a:t>Štite od bolesti</a:t>
            </a:r>
          </a:p>
          <a:p>
            <a:pPr lvl="0">
              <a:lnSpc>
                <a:spcPct val="150000"/>
              </a:lnSpc>
            </a:pPr>
            <a:r>
              <a:rPr lang="hr-HR" dirty="0"/>
              <a:t>Upala – povećan broj</a:t>
            </a:r>
          </a:p>
          <a:p>
            <a:pPr lvl="0">
              <a:lnSpc>
                <a:spcPct val="150000"/>
              </a:lnSpc>
            </a:pPr>
            <a:r>
              <a:rPr lang="hr-HR" dirty="0"/>
              <a:t>Stvaraju se u slezeni, limfnim čvorovima, krajnicima,  prsnoj žlijezdi (do puberteta)</a:t>
            </a:r>
          </a:p>
          <a:p>
            <a:endParaRPr lang="en-US" sz="2000" dirty="0"/>
          </a:p>
        </p:txBody>
      </p:sp>
      <p:pic>
        <p:nvPicPr>
          <p:cNvPr id="8" name="Rezervirano mjesto sadržaja 4">
            <a:extLst>
              <a:ext uri="{FF2B5EF4-FFF2-40B4-BE49-F238E27FC236}">
                <a16:creationId xmlns:a16="http://schemas.microsoft.com/office/drawing/2014/main" xmlns="" id="{0AE1FD6B-FCA8-4517-AE33-1ABC781BD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69" r="20502" b="-1"/>
          <a:stretch/>
        </p:blipFill>
        <p:spPr>
          <a:xfrm>
            <a:off x="280747" y="1370217"/>
            <a:ext cx="5609664" cy="535687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42307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76BE17E-CC85-48C0-B2BE-6335A7F82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029" y="1206412"/>
            <a:ext cx="3651467" cy="1676603"/>
          </a:xfrm>
        </p:spPr>
        <p:txBody>
          <a:bodyPr>
            <a:normAutofit/>
          </a:bodyPr>
          <a:lstStyle/>
          <a:p>
            <a:r>
              <a:rPr lang="hr-HR" b="1" dirty="0"/>
              <a:t>Srce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594909B-588C-46BD-BD07-13946C2F7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429" y="1903361"/>
            <a:ext cx="4704266" cy="48132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Mišićni organ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Srčano mišićno tkivo</a:t>
            </a:r>
          </a:p>
          <a:p>
            <a:pPr lvl="0">
              <a:lnSpc>
                <a:spcPct val="150000"/>
              </a:lnSpc>
            </a:pPr>
            <a:r>
              <a:rPr lang="hr-HR" sz="3200" dirty="0"/>
              <a:t>U središtu prsne šupljine</a:t>
            </a:r>
          </a:p>
          <a:p>
            <a:pPr lvl="0">
              <a:lnSpc>
                <a:spcPct val="150000"/>
              </a:lnSpc>
            </a:pPr>
            <a:r>
              <a:rPr lang="hr-HR" sz="3200" dirty="0"/>
              <a:t>Nije pod utjecajem volje</a:t>
            </a:r>
          </a:p>
          <a:p>
            <a:pPr lvl="0"/>
            <a:endParaRPr lang="hr-HR" sz="3200" dirty="0"/>
          </a:p>
          <a:p>
            <a:pPr marL="0" indent="0">
              <a:buNone/>
            </a:pPr>
            <a:r>
              <a:rPr lang="hr-HR" dirty="0">
                <a:hlinkClick r:id="rId2"/>
              </a:rPr>
              <a:t>Vizualno</a:t>
            </a:r>
            <a:r>
              <a:rPr lang="hr-HR" dirty="0"/>
              <a:t> </a:t>
            </a:r>
            <a:r>
              <a:rPr lang="hr-HR" dirty="0">
                <a:solidFill>
                  <a:srgbClr val="0070C0"/>
                </a:solidFill>
              </a:rPr>
              <a:t>+</a:t>
            </a:r>
            <a:endParaRPr lang="hr-HR" dirty="0"/>
          </a:p>
          <a:p>
            <a:pPr marL="0" lvl="0" indent="0">
              <a:buNone/>
            </a:pPr>
            <a:endParaRPr lang="hr-HR" sz="3200" dirty="0"/>
          </a:p>
          <a:p>
            <a:endParaRPr lang="hr-HR" sz="18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FF2DDF1-D331-4721-8953-27FD48761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1" r="4019"/>
          <a:stretch/>
        </p:blipFill>
        <p:spPr>
          <a:xfrm>
            <a:off x="364305" y="1239906"/>
            <a:ext cx="5876794" cy="5336064"/>
          </a:xfrm>
          <a:prstGeom prst="rect">
            <a:avLst/>
          </a:prstGeom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5AA3CF6-B699-4775-A218-F4ADC8A5E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9404" y="5632400"/>
            <a:ext cx="639029" cy="71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683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069ED2B-FFFB-4D6B-B6DC-92C7CDA1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118" y="1538751"/>
            <a:ext cx="4713849" cy="1325563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TROMBOCITI</a:t>
            </a:r>
            <a:r>
              <a:rPr lang="hr-HR" dirty="0"/>
              <a:t> </a:t>
            </a:r>
            <a:br>
              <a:rPr lang="hr-HR" dirty="0"/>
            </a:br>
            <a:r>
              <a:rPr lang="hr-HR" dirty="0"/>
              <a:t>krvne pločice</a:t>
            </a:r>
            <a:br>
              <a:rPr lang="hr-HR" dirty="0"/>
            </a:br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83549B03-D96B-48B7-8348-8222628D3AB2}"/>
              </a:ext>
            </a:extLst>
          </p:cNvPr>
          <p:cNvSpPr txBox="1"/>
          <p:nvPr/>
        </p:nvSpPr>
        <p:spPr>
          <a:xfrm>
            <a:off x="6863923" y="3002332"/>
            <a:ext cx="5497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Zgrušavaju krv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Štite od iskrvarenja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3200" dirty="0"/>
              <a:t>Stvaraju se u koštanoj srži</a:t>
            </a:r>
          </a:p>
          <a:p>
            <a:endParaRPr lang="hr-HR" dirty="0"/>
          </a:p>
        </p:txBody>
      </p:sp>
      <p:pic>
        <p:nvPicPr>
          <p:cNvPr id="8" name="Slika 7" descr="Slika na kojoj se prikazuje na zatvorenom, sijeno, hrpa&#10;&#10;Opis je automatski generiran">
            <a:extLst>
              <a:ext uri="{FF2B5EF4-FFF2-40B4-BE49-F238E27FC236}">
                <a16:creationId xmlns:a16="http://schemas.microsoft.com/office/drawing/2014/main" xmlns="" id="{FB5454FA-0954-44E5-99F2-8132A4C2B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89" y="1312606"/>
            <a:ext cx="6314665" cy="474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28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1CDC24F-8908-40E9-88B4-CF2B4E05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7412"/>
            <a:ext cx="10515600" cy="824600"/>
          </a:xfrm>
        </p:spPr>
        <p:txBody>
          <a:bodyPr/>
          <a:lstStyle/>
          <a:p>
            <a:r>
              <a:rPr lang="hr-HR" b="1" dirty="0"/>
              <a:t>ULOGA KRVI</a:t>
            </a:r>
            <a:r>
              <a:rPr lang="hr-HR" dirty="0"/>
              <a:t>: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F4A56BD-72E7-490F-859D-8F0D2B371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0658"/>
            <a:ext cx="10515600" cy="37256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P</a:t>
            </a:r>
            <a:r>
              <a:rPr lang="hr-HR" sz="3200"/>
              <a:t>renosi </a:t>
            </a:r>
            <a:r>
              <a:rPr lang="hr-HR" sz="3200" dirty="0"/>
              <a:t>hranu i kisik, te štetne tvari</a:t>
            </a:r>
          </a:p>
          <a:p>
            <a:pPr lvl="0">
              <a:lnSpc>
                <a:spcPct val="150000"/>
              </a:lnSpc>
            </a:pPr>
            <a:r>
              <a:rPr lang="hr-HR" sz="3200" dirty="0"/>
              <a:t>Štiti od bolesti i krvarenja</a:t>
            </a:r>
          </a:p>
          <a:p>
            <a:pPr lvl="0">
              <a:lnSpc>
                <a:spcPct val="150000"/>
              </a:lnSpc>
            </a:pPr>
            <a:r>
              <a:rPr lang="hr-HR" sz="3200" dirty="0"/>
              <a:t>Održava tjelesnu temperaturu</a:t>
            </a:r>
          </a:p>
          <a:p>
            <a:endParaRPr lang="hr-HR" dirty="0"/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xmlns="" id="{5087B27B-27AA-4B35-B9CE-E62EA9CE1812}"/>
              </a:ext>
            </a:extLst>
          </p:cNvPr>
          <p:cNvSpPr txBox="1">
            <a:spLocks/>
          </p:cNvSpPr>
          <p:nvPr/>
        </p:nvSpPr>
        <p:spPr>
          <a:xfrm>
            <a:off x="964809" y="5530588"/>
            <a:ext cx="2692791" cy="1603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>
                <a:hlinkClick r:id="rId2"/>
              </a:rPr>
              <a:t>Vizualno</a:t>
            </a:r>
            <a:r>
              <a:rPr lang="hr-HR" dirty="0"/>
              <a:t> </a:t>
            </a:r>
            <a:r>
              <a:rPr lang="hr-HR" dirty="0">
                <a:solidFill>
                  <a:srgbClr val="0070C0"/>
                </a:solidFill>
              </a:rPr>
              <a:t>+</a:t>
            </a:r>
            <a:endParaRPr lang="hr-HR" dirty="0"/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126957C-9277-49B2-8DCF-8885566D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5035" y="5783069"/>
            <a:ext cx="712140" cy="7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984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C208E037-15D7-4B62-A700-4D5712C5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4999"/>
            <a:ext cx="10515600" cy="43347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Usporedi  vene i arterije </a:t>
            </a:r>
            <a:r>
              <a:rPr lang="hr-HR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 pomoću Vennova </a:t>
            </a:r>
            <a:r>
              <a:rPr lang="hr-HR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dijagrama</a:t>
            </a:r>
            <a:endParaRPr lang="hr-HR" sz="40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FCC7DD3-94AA-4CC3-944C-E2810624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4131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IZLAZNA KARTICA</a:t>
            </a:r>
          </a:p>
        </p:txBody>
      </p:sp>
      <p:graphicFrame>
        <p:nvGraphicFramePr>
          <p:cNvPr id="4" name="Diagram 5">
            <a:extLst>
              <a:ext uri="{FF2B5EF4-FFF2-40B4-BE49-F238E27FC236}">
                <a16:creationId xmlns:a16="http://schemas.microsoft.com/office/drawing/2014/main" xmlns="" id="{E11222DA-7A7D-42EE-9828-BF5DAE6E9F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29905946"/>
              </p:ext>
            </p:extLst>
          </p:nvPr>
        </p:nvGraphicFramePr>
        <p:xfrm>
          <a:off x="3069393" y="2548605"/>
          <a:ext cx="5821389" cy="4189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228997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534488" y="2042874"/>
            <a:ext cx="10826378" cy="4540806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F664978-9DB1-46BE-B12F-05BFED14D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77" y="1218274"/>
            <a:ext cx="10515600" cy="824600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/>
              <a:t>Provjeri znanje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E229CF4-C31C-4174-83A0-8F1135E9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46" y="2253261"/>
            <a:ext cx="10068339" cy="4351338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2"/>
              </a:rPr>
              <a:t>Provjeri znanje</a:t>
            </a:r>
            <a:r>
              <a:rPr lang="hr-HR" u="sng" dirty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dirty="0">
                <a:hlinkClick r:id="rId2"/>
              </a:rPr>
              <a:t>Krvne stanice</a:t>
            </a:r>
            <a:endParaRPr lang="hr-HR" dirty="0"/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r>
              <a:rPr lang="hr-HR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Krv</a:t>
            </a:r>
            <a:endParaRPr lang="hr-HR" sz="4000" dirty="0"/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endParaRPr lang="hr-HR" dirty="0">
              <a:hlinkClick r:id="" action="ppaction://noaction"/>
            </a:endParaRPr>
          </a:p>
          <a:p>
            <a:pPr marL="0" indent="0">
              <a:buNone/>
            </a:pPr>
            <a:r>
              <a:rPr lang="hr-HR" dirty="0">
                <a:hlinkClick r:id="rId4"/>
              </a:rPr>
              <a:t>Provjeri znanje </a:t>
            </a:r>
            <a:endParaRPr lang="hr-HR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0E37470-F622-4092-9D09-D67AD211BF5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1585" y="1832487"/>
            <a:ext cx="707784" cy="701051"/>
          </a:xfrm>
          <a:prstGeom prst="rect">
            <a:avLst/>
          </a:prstGeom>
          <a:noFill/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E9A950C-E9A8-4644-9E48-072A79C9D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169" y="2424824"/>
            <a:ext cx="1436149" cy="143614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8E55D386-5D88-419B-AD77-9C78128AA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736" y="3420805"/>
            <a:ext cx="1354722" cy="135472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90C9392D-3A26-4BB7-96AB-C2D6AF8DA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1462" y="4775527"/>
            <a:ext cx="1561222" cy="15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3345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2C69492-8375-4A4A-B7BD-F3AECFA9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/>
              <a:t/>
            </a:r>
            <a:br>
              <a:rPr lang="hr-HR"/>
            </a:b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577EA38-1583-452E-8425-552D5A627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2664" y="2274284"/>
            <a:ext cx="5557909" cy="3856685"/>
          </a:xfrm>
        </p:spPr>
        <p:txBody>
          <a:bodyPr>
            <a:normAutofit/>
          </a:bodyPr>
          <a:lstStyle/>
          <a:p>
            <a:pPr lvl="0">
              <a:lnSpc>
                <a:spcPct val="160000"/>
              </a:lnSpc>
            </a:pPr>
            <a:r>
              <a:rPr lang="hr-HR" dirty="0"/>
              <a:t>Četverodijelno</a:t>
            </a:r>
          </a:p>
          <a:p>
            <a:pPr lvl="0">
              <a:lnSpc>
                <a:spcPct val="160000"/>
              </a:lnSpc>
            </a:pPr>
            <a:r>
              <a:rPr lang="hr-HR" dirty="0"/>
              <a:t>Dvije pretklijetke i dvije klijetke</a:t>
            </a:r>
          </a:p>
          <a:p>
            <a:pPr>
              <a:lnSpc>
                <a:spcPct val="160000"/>
              </a:lnSpc>
            </a:pPr>
            <a:r>
              <a:rPr lang="hr-HR" dirty="0"/>
              <a:t>Srčani zalisci</a:t>
            </a:r>
            <a:r>
              <a:rPr lang="hr-HR" sz="3800" dirty="0"/>
              <a:t> </a:t>
            </a:r>
          </a:p>
          <a:p>
            <a:r>
              <a:rPr lang="hr-HR" dirty="0"/>
              <a:t>60 do 80 otkucaja/minuta</a:t>
            </a:r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8472F663-B967-4CBC-9712-B7ED24F9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13" y="1632978"/>
            <a:ext cx="5819335" cy="4466340"/>
          </a:xfrm>
          <a:prstGeom prst="rect">
            <a:avLst/>
          </a:prstGeom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xmlns="" id="{79BFB415-1A29-46AB-99BD-ECCAFAAC464F}"/>
              </a:ext>
            </a:extLst>
          </p:cNvPr>
          <p:cNvSpPr txBox="1">
            <a:spLocks/>
          </p:cNvSpPr>
          <p:nvPr/>
        </p:nvSpPr>
        <p:spPr>
          <a:xfrm>
            <a:off x="6372664" y="747938"/>
            <a:ext cx="3651467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/>
              <a:t>Srce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048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1005CDC-1B54-46F9-BDB3-B7BAC1EC1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33" y="1385887"/>
            <a:ext cx="9227067" cy="480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366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6D46928-CCC2-4C21-BBBF-6E71EC08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4" y="1758460"/>
            <a:ext cx="11727766" cy="464358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hr-HR" sz="3200" dirty="0">
                <a:solidFill>
                  <a:srgbClr val="0070C0"/>
                </a:solidFill>
              </a:rPr>
              <a:t>Desni dio srca – venska krv – krv bogata ugljikovim </a:t>
            </a:r>
            <a:r>
              <a:rPr lang="hr-HR" sz="3200" dirty="0" smtClean="0">
                <a:solidFill>
                  <a:srgbClr val="0070C0"/>
                </a:solidFill>
              </a:rPr>
              <a:t>dioksidom </a:t>
            </a:r>
            <a:r>
              <a:rPr lang="hr-HR" sz="3200" dirty="0" smtClean="0">
                <a:solidFill>
                  <a:srgbClr val="0070C0"/>
                </a:solidFill>
              </a:rPr>
              <a:t> – </a:t>
            </a:r>
            <a:r>
              <a:rPr lang="hr-HR" sz="3200" dirty="0" smtClean="0">
                <a:solidFill>
                  <a:srgbClr val="0070C0"/>
                </a:solidFill>
              </a:rPr>
              <a:t>tamnno crvene boje. Označuje se plavom bojom.</a:t>
            </a:r>
            <a:endParaRPr lang="hr-HR" sz="32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hr-HR" sz="3200" dirty="0">
                <a:solidFill>
                  <a:srgbClr val="FF0000"/>
                </a:solidFill>
              </a:rPr>
              <a:t>Lijevi dio srca – arterijska krv – krv bogata </a:t>
            </a:r>
            <a:r>
              <a:rPr lang="hr-HR" sz="3200" dirty="0" smtClean="0">
                <a:solidFill>
                  <a:srgbClr val="FF0000"/>
                </a:solidFill>
              </a:rPr>
              <a:t>kisikom </a:t>
            </a:r>
            <a:r>
              <a:rPr lang="hr-HR" sz="3200" dirty="0" smtClean="0">
                <a:solidFill>
                  <a:srgbClr val="FF0000"/>
                </a:solidFill>
              </a:rPr>
              <a:t>– svijetlo </a:t>
            </a:r>
            <a:r>
              <a:rPr lang="hr-HR" sz="3200" dirty="0" smtClean="0">
                <a:solidFill>
                  <a:srgbClr val="FF0000"/>
                </a:solidFill>
              </a:rPr>
              <a:t>crvene boje. </a:t>
            </a:r>
            <a:r>
              <a:rPr lang="hr-HR" sz="3200" dirty="0" smtClean="0">
                <a:solidFill>
                  <a:srgbClr val="FF0000"/>
                </a:solidFill>
              </a:rPr>
              <a:t>Označuje se crvenom bojom.</a:t>
            </a:r>
            <a:r>
              <a:rPr lang="hr-HR" sz="3200" dirty="0" smtClean="0">
                <a:solidFill>
                  <a:srgbClr val="FF0000"/>
                </a:solidFill>
              </a:rPr>
              <a:t> </a:t>
            </a:r>
            <a:endParaRPr lang="hr-HR" sz="32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hr-HR" sz="3200" dirty="0"/>
              <a:t>Iz desne klijetke krv ide u pluća – krv otpušta ugljikov dioksid i prima kisik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Iz pluća krv bogata kisikom odlazi u lijevu pretklijetku, pa u klijetku te aortom u ostale dijelove tijela</a:t>
            </a:r>
          </a:p>
        </p:txBody>
      </p:sp>
    </p:spTree>
    <p:extLst>
      <p:ext uri="{BB962C8B-B14F-4D97-AF65-F5344CB8AC3E}">
        <p14:creationId xmlns:p14="http://schemas.microsoft.com/office/powerpoint/2010/main" xmlns="" val="36639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2C69492-8375-4A4A-B7BD-F3AECFA9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/>
              <a:t/>
            </a:r>
            <a:br>
              <a:rPr lang="hr-HR"/>
            </a:br>
            <a:endParaRPr lang="hr-HR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5F8637BD-56B3-493A-B5C6-27DCFC156378}"/>
              </a:ext>
            </a:extLst>
          </p:cNvPr>
          <p:cNvSpPr txBox="1"/>
          <p:nvPr/>
        </p:nvSpPr>
        <p:spPr>
          <a:xfrm>
            <a:off x="460213" y="1360268"/>
            <a:ext cx="1125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Istraži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488B8F5F-2F6C-4C74-B1C9-144CF35B28C6}"/>
              </a:ext>
            </a:extLst>
          </p:cNvPr>
          <p:cNvSpPr txBox="1"/>
          <p:nvPr/>
        </p:nvSpPr>
        <p:spPr>
          <a:xfrm>
            <a:off x="460213" y="2124062"/>
            <a:ext cx="823507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i="1" dirty="0">
                <a:solidFill>
                  <a:srgbClr val="00B050"/>
                </a:solidFill>
              </a:rPr>
              <a:t>Prouči vanjsku i unutarnju građu svinjskog i pilećeg srca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RB str. 38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Radi li srce svake minute jednako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RB str. 40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51BF2D93-93AC-41A8-9C89-97D6309C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85649" y="1328420"/>
            <a:ext cx="545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3B94315E-8C68-446F-B13D-B1B29C4C576E}"/>
              </a:ext>
            </a:extLst>
          </p:cNvPr>
          <p:cNvSpPr txBox="1"/>
          <p:nvPr/>
        </p:nvSpPr>
        <p:spPr>
          <a:xfrm>
            <a:off x="838200" y="49563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92EF7B46-6E19-4DA3-9ED7-4F4BD00238B6}"/>
              </a:ext>
            </a:extLst>
          </p:cNvPr>
          <p:cNvSpPr txBox="1"/>
          <p:nvPr/>
        </p:nvSpPr>
        <p:spPr>
          <a:xfrm>
            <a:off x="570002" y="4189264"/>
            <a:ext cx="60983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Provjeri znanje </a:t>
            </a:r>
          </a:p>
          <a:p>
            <a:endParaRPr lang="hr-HR" sz="2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hr-HR" sz="2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Srce</a:t>
            </a:r>
            <a:endParaRPr lang="hr-HR" sz="28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D679733-DDFE-43F9-A8EF-65CBDAC1E8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729" y="4003050"/>
            <a:ext cx="707784" cy="701051"/>
          </a:xfrm>
          <a:prstGeom prst="rect">
            <a:avLst/>
          </a:prstGeom>
          <a:noFill/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0A733EB8-F854-4212-AE97-43E2087F5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054" y="4704101"/>
            <a:ext cx="2012503" cy="20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391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1403F21-5118-41A5-9B11-D9812BA61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924" y="970439"/>
            <a:ext cx="10509504" cy="857204"/>
          </a:xfrm>
        </p:spPr>
        <p:txBody>
          <a:bodyPr>
            <a:normAutofit/>
          </a:bodyPr>
          <a:lstStyle/>
          <a:p>
            <a:r>
              <a:rPr lang="hr-HR" sz="5400" b="1" dirty="0"/>
              <a:t> U zatvorenom sustavu </a:t>
            </a:r>
            <a:r>
              <a:rPr lang="hr-HR" sz="5400" dirty="0" smtClean="0"/>
              <a:t>–</a:t>
            </a:r>
            <a:r>
              <a:rPr lang="hr-HR" sz="5400" b="1" dirty="0" smtClean="0"/>
              <a:t> </a:t>
            </a:r>
            <a:r>
              <a:rPr lang="hr-HR" sz="5400" b="1" dirty="0"/>
              <a:t>krvotok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73B1E40-0AD8-4B88-A2C3-0AC379A9B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6859" y="1827643"/>
            <a:ext cx="9353737" cy="488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5470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92879AF-5C63-49E3-B329-44AE9884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640" y="1404854"/>
            <a:ext cx="3460955" cy="649030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Krvne žile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C8B2503-8C71-43E9-A6F8-3E3103268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4640" y="2208628"/>
            <a:ext cx="5257800" cy="427466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4100" b="1" dirty="0">
                <a:latin typeface="+mj-lt"/>
              </a:rPr>
              <a:t>Arterije</a:t>
            </a:r>
          </a:p>
          <a:p>
            <a:pPr>
              <a:lnSpc>
                <a:spcPct val="150000"/>
              </a:lnSpc>
            </a:pPr>
            <a:r>
              <a:rPr lang="hr-HR" sz="3800" b="1" dirty="0"/>
              <a:t>Odvode krv iz srca</a:t>
            </a:r>
          </a:p>
          <a:p>
            <a:pPr>
              <a:lnSpc>
                <a:spcPct val="150000"/>
              </a:lnSpc>
            </a:pPr>
            <a:r>
              <a:rPr lang="hr-HR" sz="3800" dirty="0"/>
              <a:t>Krv bogata kisikom</a:t>
            </a:r>
          </a:p>
          <a:p>
            <a:pPr>
              <a:lnSpc>
                <a:spcPct val="150000"/>
              </a:lnSpc>
            </a:pPr>
            <a:r>
              <a:rPr lang="hr-HR" sz="3800" dirty="0"/>
              <a:t>Debele elastične stijenke</a:t>
            </a:r>
          </a:p>
          <a:p>
            <a:pPr>
              <a:lnSpc>
                <a:spcPct val="150000"/>
              </a:lnSpc>
            </a:pPr>
            <a:r>
              <a:rPr lang="hr-HR" sz="3800" b="1" dirty="0"/>
              <a:t>Aorta</a:t>
            </a:r>
            <a:r>
              <a:rPr lang="hr-HR" sz="3800" dirty="0"/>
              <a:t> – najveća arterija</a:t>
            </a:r>
          </a:p>
          <a:p>
            <a:pPr>
              <a:lnSpc>
                <a:spcPct val="150000"/>
              </a:lnSpc>
            </a:pPr>
            <a:r>
              <a:rPr lang="hr-HR" sz="3800" b="1" dirty="0"/>
              <a:t>Bilo</a:t>
            </a:r>
            <a:r>
              <a:rPr lang="hr-HR" sz="3800" dirty="0"/>
              <a:t> </a:t>
            </a:r>
            <a:r>
              <a:rPr lang="hr-HR" sz="3800" dirty="0" smtClean="0"/>
              <a:t>– </a:t>
            </a:r>
            <a:r>
              <a:rPr lang="hr-HR" sz="3800" dirty="0"/>
              <a:t>puls</a:t>
            </a:r>
          </a:p>
          <a:p>
            <a:pPr marL="0" indent="0">
              <a:buNone/>
            </a:pPr>
            <a:endParaRPr lang="hr-HR" sz="3000" dirty="0">
              <a:solidFill>
                <a:srgbClr val="0070C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556C347-DD95-4D41-B047-4E0BFFB31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97" y="1193848"/>
            <a:ext cx="2251632" cy="2260549"/>
          </a:xfrm>
          <a:prstGeom prst="rect">
            <a:avLst/>
          </a:prstGeom>
        </p:spPr>
      </p:pic>
      <p:pic>
        <p:nvPicPr>
          <p:cNvPr id="6" name="Picture 5" descr="shutterstock_700679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58" y="3592965"/>
            <a:ext cx="5602942" cy="315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86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10594344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41" y="3213127"/>
            <a:ext cx="4689771" cy="3301599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C8B2503-8C71-43E9-A6F8-3E3103268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382" y="1172084"/>
            <a:ext cx="5847617" cy="656120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600" b="1" dirty="0">
                <a:latin typeface="+mj-lt"/>
              </a:rPr>
              <a:t>Vene</a:t>
            </a:r>
            <a:r>
              <a:rPr lang="hr-HR" sz="3200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Vraćaju krv u srce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Ugljikov dioksid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Mlohave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Venski zalisci – sprječavaju vraćanje krvi </a:t>
            </a:r>
          </a:p>
          <a:p>
            <a:pPr>
              <a:lnSpc>
                <a:spcPct val="150000"/>
              </a:lnSpc>
            </a:pPr>
            <a:endParaRPr lang="hr-HR" sz="3200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pic>
        <p:nvPicPr>
          <p:cNvPr id="6" name="Slika 5" descr="Slika na kojoj se prikazuje beskralješnjak, mješinac, obrubnjak&#10;&#10;Opis je automatski generiran">
            <a:extLst>
              <a:ext uri="{FF2B5EF4-FFF2-40B4-BE49-F238E27FC236}">
                <a16:creationId xmlns:a16="http://schemas.microsoft.com/office/drawing/2014/main" xmlns="" id="{4BBB4F9A-B147-43D1-A57B-30357B8D4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5" y="1280288"/>
            <a:ext cx="2368348" cy="23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124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428</Words>
  <Application>Microsoft Office PowerPoint</Application>
  <PresentationFormat>Custom</PresentationFormat>
  <Paragraphs>119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Calibri Light</vt:lpstr>
      <vt:lpstr>Office Theme</vt:lpstr>
      <vt:lpstr>Koja je uloga srca?</vt:lpstr>
      <vt:lpstr>Srce</vt:lpstr>
      <vt:lpstr> </vt:lpstr>
      <vt:lpstr>Slide 4</vt:lpstr>
      <vt:lpstr>Slide 5</vt:lpstr>
      <vt:lpstr> </vt:lpstr>
      <vt:lpstr> U zatvorenom sustavu – krvotok</vt:lpstr>
      <vt:lpstr>Krvne žile </vt:lpstr>
      <vt:lpstr>Slide 9</vt:lpstr>
      <vt:lpstr>Slide 10</vt:lpstr>
      <vt:lpstr>Slide 11</vt:lpstr>
      <vt:lpstr>Krvotok  </vt:lpstr>
      <vt:lpstr>Krvotok  </vt:lpstr>
      <vt:lpstr>Provjeri znanje </vt:lpstr>
      <vt:lpstr>Ništa bez krvi</vt:lpstr>
      <vt:lpstr>KRV</vt:lpstr>
      <vt:lpstr>Slide 17</vt:lpstr>
      <vt:lpstr>ERITROCITI  crvene krvne stanice </vt:lpstr>
      <vt:lpstr>LEUKOCITI bijele krvne stanice </vt:lpstr>
      <vt:lpstr>TROMBOCITI  krvne pločice </vt:lpstr>
      <vt:lpstr>ULOGA KRVI: </vt:lpstr>
      <vt:lpstr>IZLAZNA KARTICA</vt:lpstr>
      <vt:lpstr>Provjeri znanje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75</cp:revision>
  <dcterms:created xsi:type="dcterms:W3CDTF">2021-01-04T08:54:24Z</dcterms:created>
  <dcterms:modified xsi:type="dcterms:W3CDTF">2021-08-16T12:30:30Z</dcterms:modified>
</cp:coreProperties>
</file>